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handoutMasterIdLst>
    <p:handoutMasterId r:id="rId20"/>
  </p:handout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1" r:id="rId17"/>
    <p:sldId id="272" r:id="rId18"/>
    <p:sldId id="273" r:id="rId19"/>
  </p:sldIdLst>
  <p:sldSz cx="9144000" cy="6858000" type="screen4x3"/>
  <p:notesSz cx="68580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700000"/>
    <a:srgbClr val="B40000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166" d="100"/>
          <a:sy n="166" d="100"/>
        </p:scale>
        <p:origin x="-15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E1CD9-EE59-48CE-9078-F5F87A40D4DA}" type="datetimeFigureOut">
              <a:rPr lang="es-MX" smtClean="0"/>
              <a:t>18/07/13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E15E0-429F-41D2-9F34-79BFD9A50C1B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5101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7FCD456-582D-429C-A66F-C91F04425121}" type="datetimeFigureOut">
              <a:rPr lang="es-MX" smtClean="0"/>
              <a:pPr/>
              <a:t>18/07/13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EBC6716-3980-4CC9-8ACD-72E65955257C}" type="slidenum">
              <a:rPr lang="es-MX" smtClean="0"/>
              <a:pPr/>
              <a:t>‹Nr.›</a:t>
            </a:fld>
            <a:endParaRPr lang="es-MX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hyperlink" Target="http://www.cusur.udg.mx/sites/default/files/F-9_Tutorias.doc" TargetMode="External"/><Relationship Id="rId4" Type="http://schemas.openxmlformats.org/officeDocument/2006/relationships/hyperlink" Target="http://www.cusur.udg.mx/sites/default/files/F-4_Tutorias.do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usur.udg.mx/sites/default/files/images/RutaCriticaPITCUSur.pdf" TargetMode="External"/><Relationship Id="rId3" Type="http://schemas.openxmlformats.org/officeDocument/2006/relationships/hyperlink" Target="http://www.cusur.udg.mx/sites/default/files/F-7_Tutorias.doc" TargetMode="External"/><Relationship Id="rId5" Type="http://schemas.openxmlformats.org/officeDocument/2006/relationships/hyperlink" Target="http://www.cusur.udg.mx/sites/default/files/F-8_Tutorias.do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Título"/>
          <p:cNvSpPr>
            <a:spLocks noGrp="1"/>
          </p:cNvSpPr>
          <p:nvPr>
            <p:ph type="ctrTitle"/>
          </p:nvPr>
        </p:nvSpPr>
        <p:spPr>
          <a:xfrm>
            <a:off x="683568" y="0"/>
            <a:ext cx="8003232" cy="5949280"/>
          </a:xfrm>
        </p:spPr>
        <p:txBody>
          <a:bodyPr>
            <a:normAutofit/>
          </a:bodyPr>
          <a:lstStyle/>
          <a:p>
            <a:pPr algn="ctr"/>
            <a:r>
              <a:rPr lang="es-MX" sz="3200" dirty="0" smtClean="0">
                <a:solidFill>
                  <a:srgbClr val="920000"/>
                </a:solidFill>
                <a:latin typeface="Century Gothic tit"/>
              </a:rPr>
              <a:t>UNIVERSIDAD DE GUADALAJARA</a:t>
            </a:r>
            <a:br>
              <a:rPr lang="es-MX" sz="3200" dirty="0" smtClean="0">
                <a:solidFill>
                  <a:srgbClr val="920000"/>
                </a:solidFill>
                <a:latin typeface="Century Gothic tit"/>
              </a:rPr>
            </a:br>
            <a:r>
              <a:rPr lang="es-MX" sz="3200" dirty="0" smtClean="0">
                <a:solidFill>
                  <a:srgbClr val="920000"/>
                </a:solidFill>
                <a:latin typeface="Century Gothic tit"/>
              </a:rPr>
              <a:t/>
            </a:r>
            <a:br>
              <a:rPr lang="es-MX" sz="3200" dirty="0" smtClean="0">
                <a:solidFill>
                  <a:srgbClr val="920000"/>
                </a:solidFill>
                <a:latin typeface="Century Gothic tit"/>
              </a:rPr>
            </a:br>
            <a:r>
              <a:rPr lang="es-MX" sz="3200" dirty="0" smtClean="0">
                <a:solidFill>
                  <a:srgbClr val="920000"/>
                </a:solidFill>
                <a:latin typeface="Century Gothic tit"/>
              </a:rPr>
              <a:t/>
            </a:r>
            <a:br>
              <a:rPr lang="es-MX" sz="3200" dirty="0" smtClean="0">
                <a:solidFill>
                  <a:srgbClr val="920000"/>
                </a:solidFill>
                <a:latin typeface="Century Gothic tit"/>
              </a:rPr>
            </a:br>
            <a:r>
              <a:rPr lang="es-MX" sz="3200" dirty="0" smtClean="0">
                <a:solidFill>
                  <a:srgbClr val="920000"/>
                </a:solidFill>
                <a:latin typeface="Century Gothic tit"/>
              </a:rPr>
              <a:t>PROGRAMA INSTITUCIONAL DE TUTORÍA</a:t>
            </a:r>
            <a:br>
              <a:rPr lang="es-MX" sz="3200" dirty="0" smtClean="0">
                <a:solidFill>
                  <a:srgbClr val="920000"/>
                </a:solidFill>
                <a:latin typeface="Century Gothic tit"/>
              </a:rPr>
            </a:br>
            <a:r>
              <a:rPr lang="es-MX" sz="3200" dirty="0" smtClean="0">
                <a:solidFill>
                  <a:srgbClr val="920000"/>
                </a:solidFill>
                <a:latin typeface="Century Gothic tit"/>
              </a:rPr>
              <a:t>CENTRO UNIVERSITARIO DEL SUR</a:t>
            </a:r>
            <a:endParaRPr lang="es-MX" sz="3200" dirty="0">
              <a:solidFill>
                <a:srgbClr val="920000"/>
              </a:solidFill>
              <a:latin typeface="Century Gothic ti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"/>
            <a:ext cx="4464496" cy="305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81800" cy="1440160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Misión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348880"/>
            <a:ext cx="7478216" cy="2952328"/>
          </a:xfrm>
        </p:spPr>
        <p:txBody>
          <a:bodyPr>
            <a:normAutofit/>
          </a:bodyPr>
          <a:lstStyle/>
          <a:p>
            <a:endParaRPr lang="es-MX" sz="1800" dirty="0" smtClean="0"/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El PIT es un programa institucional de acompañamiento, asesoría, orientación y seguimiento para los estudiantes de la Universidad de Guadalajara, que promueve su formación integral, coadyuvando al logro de los objetivos institucionales, con ética y responsabilidad en la transformación y el desarrollo social.</a:t>
            </a:r>
            <a:endParaRPr lang="es-MX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s-MX" sz="4800" dirty="0" smtClean="0">
                <a:solidFill>
                  <a:srgbClr val="920000"/>
                </a:solidFill>
              </a:rPr>
              <a:t>Visión</a:t>
            </a:r>
            <a:endParaRPr lang="es-MX" sz="4800" dirty="0">
              <a:solidFill>
                <a:srgbClr val="92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772816"/>
            <a:ext cx="7543800" cy="331013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Arial" pitchFamily="34" charset="0"/>
                <a:cs typeface="Arial" pitchFamily="34" charset="0"/>
              </a:rPr>
              <a:t>El PIT es un programa institucional permanente que impacta en toda la Red Universitaria, promueve una práctica tutorial ética y de calidad que redunda en el desarrollo académico de tutores y tutorados, utilizando la tecnología para atender sus demandas</a:t>
            </a:r>
            <a:r>
              <a:rPr lang="es-MX" dirty="0" smtClean="0"/>
              <a:t>.</a:t>
            </a:r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152128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Objetivo General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21602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</a:rPr>
              <a:t>Promover la formación integral de los alumnos a través de la articulación de la acción tutorial de manera sistemática en la Red Universitaria para mejorar los indicadores de retención aprovechamiento y eficiencia terminal.</a:t>
            </a:r>
            <a:endParaRPr lang="es-MX" sz="1800" dirty="0">
              <a:latin typeface="Century Gothic  cuerp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781800" cy="1080120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Objetivos Particulares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916832"/>
            <a:ext cx="7471792" cy="41742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Acompañar los procesos de ingreso, trayectoria y egreso de los estudiantes.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Promover el aprendizaje autogestivo y participativo, y el desarrollo del pensamiento crítico, a través del conocimiento de estrategias de aprendizaje y hábitos de estudio.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Realizar investigación educativa que contribuya al desarrollo científico, humanístico y tecnológico de la tutoría.</a:t>
            </a:r>
            <a:endParaRPr lang="es-MX" sz="1800" dirty="0">
              <a:latin typeface="Century Gothic  cuerpo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936104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Temática de la Tutoría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6805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MX" sz="1800" b="1" dirty="0" smtClean="0">
                <a:latin typeface="Century Gothic tit"/>
                <a:cs typeface="Arial" pitchFamily="34" charset="0"/>
              </a:rPr>
              <a:t>De Inducción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Para alumnos de primer ingreso de acuerdo a la siguiente estructura:</a:t>
            </a:r>
          </a:p>
          <a:p>
            <a:pPr algn="just">
              <a:lnSpc>
                <a:spcPct val="150000"/>
              </a:lnSpc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Definición de metas académicas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Derechos y obligaciones</a:t>
            </a:r>
          </a:p>
          <a:p>
            <a:pPr algn="just">
              <a:lnSpc>
                <a:spcPct val="150000"/>
              </a:lnSpc>
            </a:pPr>
            <a:r>
              <a:rPr lang="es-MX" sz="1800" u="sng" dirty="0" smtClean="0">
                <a:latin typeface="Century Gothic  cuerpo"/>
                <a:cs typeface="Arial" pitchFamily="34" charset="0"/>
              </a:rPr>
              <a:t>Hábitos de estudio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Normatividad Universitaria</a:t>
            </a:r>
          </a:p>
          <a:p>
            <a:pPr algn="just">
              <a:lnSpc>
                <a:spcPct val="150000"/>
              </a:lnSpc>
            </a:pPr>
            <a:r>
              <a:rPr lang="es-MX" sz="1800" u="sng" dirty="0" smtClean="0">
                <a:latin typeface="Century Gothic  cuerpo"/>
                <a:cs typeface="Arial" pitchFamily="34" charset="0"/>
              </a:rPr>
              <a:t>Servicios académicos y administrativos del CUSur.</a:t>
            </a:r>
          </a:p>
          <a:p>
            <a:pPr algn="just">
              <a:lnSpc>
                <a:spcPct val="150000"/>
              </a:lnSpc>
            </a:pPr>
            <a:r>
              <a:rPr lang="es-ES" sz="1800" dirty="0" smtClean="0">
                <a:latin typeface="Century Gothic  cuerpo"/>
                <a:cs typeface="Arial" pitchFamily="34" charset="0"/>
              </a:rPr>
              <a:t>Valores</a:t>
            </a:r>
          </a:p>
          <a:p>
            <a:pPr algn="just">
              <a:lnSpc>
                <a:spcPct val="150000"/>
              </a:lnSpc>
            </a:pPr>
            <a:r>
              <a:rPr lang="es-ES" sz="1800" b="1" dirty="0" smtClean="0">
                <a:latin typeface="Century Gothic  cuerpo"/>
                <a:cs typeface="Arial" pitchFamily="34" charset="0"/>
              </a:rPr>
              <a:t>Motivación.</a:t>
            </a:r>
            <a:endParaRPr lang="es-MX" sz="1800" b="1" dirty="0">
              <a:latin typeface="Century Gothic  cuerpo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1619672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28" y="5373214"/>
            <a:ext cx="1828800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84" y="3888431"/>
            <a:ext cx="1915616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504810" cy="158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836712"/>
            <a:ext cx="6781800" cy="576064"/>
          </a:xfrm>
        </p:spPr>
        <p:txBody>
          <a:bodyPr>
            <a:noAutofit/>
          </a:bodyPr>
          <a:lstStyle/>
          <a:p>
            <a:pPr algn="ctr"/>
            <a:r>
              <a:rPr lang="es-MX" sz="1800" b="1" dirty="0">
                <a:latin typeface="Century Gothic tit"/>
              </a:rPr>
              <a:t>De Trayectoria</a:t>
            </a:r>
            <a:r>
              <a:rPr lang="es-MX" sz="1800" dirty="0">
                <a:latin typeface="Century Gothic tit"/>
              </a:rPr>
              <a:t/>
            </a:r>
            <a:br>
              <a:rPr lang="es-MX" sz="1800" dirty="0">
                <a:latin typeface="Century Gothic tit"/>
              </a:rPr>
            </a:br>
            <a:endParaRPr lang="es-MX" sz="1800" dirty="0"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3528392" cy="43924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dirty="0" smtClean="0">
                <a:latin typeface="Century Gothic  cuerpo"/>
              </a:rPr>
              <a:t>Comunicación </a:t>
            </a:r>
            <a:r>
              <a:rPr lang="es-MX" sz="1900" dirty="0">
                <a:latin typeface="Century Gothic  cuerpo"/>
              </a:rPr>
              <a:t>efectiva;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u="sng" dirty="0" smtClean="0">
                <a:latin typeface="Century Gothic  cuerpo"/>
              </a:rPr>
              <a:t>Derechos </a:t>
            </a:r>
            <a:r>
              <a:rPr lang="es-MX" sz="1900" u="sng" dirty="0">
                <a:latin typeface="Century Gothic  cuerpo"/>
              </a:rPr>
              <a:t>y Obligaciones</a:t>
            </a:r>
            <a:r>
              <a:rPr lang="es-MX" sz="1900" dirty="0">
                <a:latin typeface="Century Gothic  cuerpo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dirty="0" smtClean="0">
                <a:latin typeface="Century Gothic  cuerpo"/>
              </a:rPr>
              <a:t>Desarrollo </a:t>
            </a:r>
            <a:r>
              <a:rPr lang="es-MX" sz="1900" dirty="0">
                <a:latin typeface="Century Gothic  cuerpo"/>
              </a:rPr>
              <a:t>de habilidades;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dirty="0" smtClean="0">
                <a:latin typeface="Century Gothic  cuerpo"/>
              </a:rPr>
              <a:t>El </a:t>
            </a:r>
            <a:r>
              <a:rPr lang="es-MX" sz="1900" dirty="0">
                <a:latin typeface="Century Gothic  cuerpo"/>
              </a:rPr>
              <a:t>aprendizaje autogestivo;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dirty="0" smtClean="0">
                <a:latin typeface="Century Gothic  cuerpo"/>
              </a:rPr>
              <a:t>Gestión </a:t>
            </a:r>
            <a:r>
              <a:rPr lang="es-MX" sz="1900" dirty="0">
                <a:latin typeface="Century Gothic  cuerpo"/>
              </a:rPr>
              <a:t>de la información;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u="sng" dirty="0" smtClean="0">
                <a:latin typeface="Century Gothic  cuerpo"/>
              </a:rPr>
              <a:t>Hábitos </a:t>
            </a:r>
            <a:r>
              <a:rPr lang="es-MX" sz="1900" u="sng" dirty="0">
                <a:latin typeface="Century Gothic  cuerpo"/>
              </a:rPr>
              <a:t>de Estudio;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u="sng" dirty="0" smtClean="0">
                <a:latin typeface="Century Gothic  cuerpo"/>
              </a:rPr>
              <a:t>Identidad </a:t>
            </a:r>
            <a:r>
              <a:rPr lang="es-MX" sz="1900" u="sng" dirty="0">
                <a:latin typeface="Century Gothic  cuerpo"/>
              </a:rPr>
              <a:t>Universitaria;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endParaRPr lang="es-MX" sz="1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1628800"/>
            <a:ext cx="4176464" cy="4415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dirty="0" smtClean="0">
                <a:latin typeface="Century Gothic  cuerpo"/>
              </a:rPr>
              <a:t>Liderazgo;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dirty="0" smtClean="0">
                <a:latin typeface="Century Gothic  cuerpo"/>
              </a:rPr>
              <a:t>Pensamiento </a:t>
            </a:r>
            <a:r>
              <a:rPr lang="es-MX" sz="1900" dirty="0">
                <a:latin typeface="Century Gothic  cuerpo"/>
              </a:rPr>
              <a:t>Crítico y creativo;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u="sng" dirty="0" smtClean="0">
                <a:latin typeface="Century Gothic  cuerpo"/>
              </a:rPr>
              <a:t>Perfil </a:t>
            </a:r>
            <a:r>
              <a:rPr lang="es-MX" sz="1900" u="sng" dirty="0">
                <a:latin typeface="Century Gothic  cuerpo"/>
              </a:rPr>
              <a:t>de Egreso y Plan de Estudios</a:t>
            </a:r>
            <a:r>
              <a:rPr lang="es-MX" sz="1900" dirty="0">
                <a:latin typeface="Century Gothic  cuerpo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u="sng" dirty="0" smtClean="0">
                <a:latin typeface="Century Gothic  cuerpo"/>
              </a:rPr>
              <a:t>Seguimiento </a:t>
            </a:r>
            <a:r>
              <a:rPr lang="es-MX" sz="1900" u="sng" dirty="0">
                <a:latin typeface="Century Gothic  cuerpo"/>
              </a:rPr>
              <a:t>de metas académicas</a:t>
            </a:r>
            <a:r>
              <a:rPr lang="es-MX" sz="1900" dirty="0">
                <a:latin typeface="Century Gothic  cuerpo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u="sng" dirty="0" smtClean="0">
                <a:latin typeface="Century Gothic  cuerpo"/>
              </a:rPr>
              <a:t>Valores</a:t>
            </a:r>
            <a:r>
              <a:rPr lang="es-MX" sz="1900" u="sng" dirty="0">
                <a:latin typeface="Century Gothic  cuerpo"/>
              </a:rPr>
              <a:t>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dirty="0" smtClean="0">
                <a:latin typeface="Century Gothic  cuerpo"/>
              </a:rPr>
              <a:t>Autoaprendizaje </a:t>
            </a:r>
            <a:r>
              <a:rPr lang="es-MX" sz="1900" dirty="0">
                <a:latin typeface="Century Gothic  cuerpo"/>
              </a:rPr>
              <a:t>de un segundo idioma;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s-MX" sz="1900" b="1" dirty="0" smtClean="0">
                <a:latin typeface="Century Gothic  cuerpo"/>
              </a:rPr>
              <a:t>Motivación</a:t>
            </a:r>
            <a:endParaRPr lang="es-MX" sz="1900" b="1" dirty="0">
              <a:latin typeface="Century Gothic  cuerpo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647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4006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s-MX" sz="1800" b="1" dirty="0" smtClean="0">
                <a:latin typeface="Century Gothic tit"/>
                <a:cs typeface="Arial" pitchFamily="34" charset="0"/>
              </a:rPr>
              <a:t>De Egreso</a:t>
            </a:r>
          </a:p>
          <a:p>
            <a:pPr algn="ctr">
              <a:lnSpc>
                <a:spcPct val="150000"/>
              </a:lnSpc>
              <a:buNone/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Este tipo de tutoría se le impartirá al alumno que haya logrado el 70% de sus créditos y esté en el último año de su carrera.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Temática General:</a:t>
            </a:r>
          </a:p>
          <a:p>
            <a:pPr algn="just">
              <a:lnSpc>
                <a:spcPct val="150000"/>
              </a:lnSpc>
            </a:pPr>
            <a:r>
              <a:rPr lang="es-MX" sz="1800" dirty="0">
                <a:latin typeface="Century Gothic  cuerpo"/>
                <a:cs typeface="Arial" pitchFamily="34" charset="0"/>
              </a:rPr>
              <a:t>Servicio Social.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Prácticas profesionales.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 </a:t>
            </a:r>
            <a:r>
              <a:rPr lang="es-MX" sz="1800" dirty="0">
                <a:latin typeface="Century Gothic  cuerpo"/>
                <a:cs typeface="Arial" pitchFamily="34" charset="0"/>
              </a:rPr>
              <a:t>Proceso de titulación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Posgrado y educación continúa.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Bolsa de trabajo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Seguimiento de egresados.</a:t>
            </a:r>
          </a:p>
          <a:p>
            <a:pPr algn="just">
              <a:buNone/>
            </a:pPr>
            <a:endParaRPr lang="es-MX" dirty="0">
              <a:latin typeface="Century Gothic  cuerp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84796"/>
            <a:ext cx="2796158" cy="286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Como evidenciar la Actividad tutorial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543800" cy="38862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Deberá evidenciar al menos 3 sesiones tutoriales al semestre.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800" dirty="0" smtClean="0">
                <a:latin typeface="Century Gothic  cuerpo"/>
                <a:cs typeface="Arial" pitchFamily="34" charset="0"/>
              </a:rPr>
              <a:t>(</a:t>
            </a:r>
            <a:r>
              <a:rPr lang="es-ES" sz="1800" dirty="0" smtClean="0">
                <a:latin typeface="Century Gothic  cuerpo"/>
                <a:cs typeface="Arial" pitchFamily="34" charset="0"/>
                <a:hlinkClick r:id="rId2"/>
              </a:rPr>
              <a:t>Ruta Critica</a:t>
            </a:r>
            <a:r>
              <a:rPr lang="es-ES" sz="1800" dirty="0" smtClean="0">
                <a:latin typeface="Century Gothic  cuerpo"/>
                <a:cs typeface="Arial" pitchFamily="34" charset="0"/>
              </a:rPr>
              <a:t>)</a:t>
            </a: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s-MX" sz="1800" b="1" dirty="0" smtClean="0">
                <a:latin typeface="Century Gothic  cuerpo"/>
                <a:cs typeface="Arial" pitchFamily="34" charset="0"/>
              </a:rPr>
              <a:t>Evidencias: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Lista de asistencia</a:t>
            </a:r>
            <a:r>
              <a:rPr lang="es-MX" sz="1800" dirty="0">
                <a:latin typeface="Century Gothic  cuerpo"/>
                <a:cs typeface="Arial" pitchFamily="34" charset="0"/>
              </a:rPr>
              <a:t>. (</a:t>
            </a:r>
            <a:r>
              <a:rPr lang="es-MX" sz="1800" dirty="0" smtClean="0">
                <a:latin typeface="Century Gothic  cuerpo"/>
                <a:cs typeface="Arial" pitchFamily="34" charset="0"/>
                <a:hlinkClick r:id="rId3"/>
              </a:rPr>
              <a:t>F-TUTORIA-7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)</a:t>
            </a:r>
            <a:endParaRPr lang="es-MX" sz="1800" dirty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Bitácora.  (</a:t>
            </a:r>
            <a:r>
              <a:rPr lang="es-MX" sz="1800" dirty="0" smtClean="0">
                <a:latin typeface="Century Gothic  cuerpo"/>
                <a:cs typeface="Arial" pitchFamily="34" charset="0"/>
                <a:hlinkClick r:id="rId4"/>
              </a:rPr>
              <a:t>F-TUTORIA-4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Informe de actividades tutoriales. </a:t>
            </a:r>
            <a:r>
              <a:rPr lang="es-MX" sz="1800" dirty="0">
                <a:latin typeface="Century Gothic  cuerpo"/>
                <a:cs typeface="Arial" pitchFamily="34" charset="0"/>
              </a:rPr>
              <a:t>(</a:t>
            </a:r>
            <a:r>
              <a:rPr lang="es-MX" sz="1800" dirty="0" smtClean="0">
                <a:latin typeface="Century Gothic  cuerpo"/>
                <a:cs typeface="Arial" pitchFamily="34" charset="0"/>
                <a:hlinkClick r:id="rId5"/>
              </a:rPr>
              <a:t>F-TUTORIA-8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)</a:t>
            </a:r>
            <a:endParaRPr lang="es-MX" sz="1800" dirty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>
                <a:latin typeface="Century Gothic  cuerpo"/>
                <a:cs typeface="Arial" pitchFamily="34" charset="0"/>
              </a:rPr>
              <a:t>Informe 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Cualitativo. </a:t>
            </a:r>
            <a:r>
              <a:rPr lang="es-MX" sz="1800" dirty="0">
                <a:latin typeface="Century Gothic  cuerpo"/>
                <a:cs typeface="Arial" pitchFamily="34" charset="0"/>
              </a:rPr>
              <a:t>(</a:t>
            </a:r>
            <a:r>
              <a:rPr lang="es-MX" sz="1800" dirty="0" smtClean="0">
                <a:latin typeface="Century Gothic  cuerpo"/>
                <a:cs typeface="Arial" pitchFamily="34" charset="0"/>
                <a:hlinkClick r:id="rId6"/>
              </a:rPr>
              <a:t>F-TUTORIA-9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)</a:t>
            </a:r>
            <a:endParaRPr lang="es-MX" sz="1800" dirty="0">
              <a:latin typeface="Century Gothic  cuerpo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692696"/>
            <a:ext cx="7772400" cy="566286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MX" sz="4400" dirty="0" smtClean="0">
              <a:solidFill>
                <a:srgbClr val="0070C0"/>
              </a:solidFill>
              <a:latin typeface="+mj-lt"/>
            </a:endParaRPr>
          </a:p>
          <a:p>
            <a:pPr algn="ctr">
              <a:buNone/>
            </a:pPr>
            <a:r>
              <a:rPr lang="es-MX" sz="4400" dirty="0" smtClean="0">
                <a:solidFill>
                  <a:srgbClr val="9A0000"/>
                </a:solidFill>
                <a:latin typeface="Century Gothic tit"/>
              </a:rPr>
              <a:t>¡GRACIAS POR SU ATENCIÓN Y COMPROMISO EN LA FORMACIÓN INTEGRAL DE LOS ALUMNOS DEL CENTRO UNIVERSITARIO DEL SUR!</a:t>
            </a:r>
          </a:p>
          <a:p>
            <a:pPr algn="ctr">
              <a:buNone/>
            </a:pPr>
            <a:endParaRPr lang="es-MX" sz="2800" dirty="0" smtClean="0">
              <a:solidFill>
                <a:srgbClr val="0070C0"/>
              </a:solidFill>
              <a:latin typeface="+mj-lt"/>
            </a:endParaRPr>
          </a:p>
          <a:p>
            <a:pPr algn="ctr">
              <a:buNone/>
            </a:pPr>
            <a:endParaRPr lang="es-MX" sz="2800" dirty="0" smtClean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916832"/>
            <a:ext cx="7914456" cy="4255368"/>
          </a:xfrm>
        </p:spPr>
        <p:txBody>
          <a:bodyPr>
            <a:normAutofit/>
          </a:bodyPr>
          <a:lstStyle/>
          <a:p>
            <a:r>
              <a:rPr lang="es-MX" sz="4400" dirty="0" smtClean="0">
                <a:solidFill>
                  <a:srgbClr val="920000"/>
                </a:solidFill>
                <a:latin typeface="Century Gothic tit"/>
                <a:ea typeface="+mn-ea"/>
                <a:cs typeface="+mn-cs"/>
              </a:rPr>
              <a:t>Objetivo</a:t>
            </a:r>
            <a:r>
              <a:rPr lang="es-MX" sz="4400" dirty="0" smtClean="0">
                <a:solidFill>
                  <a:srgbClr val="920000"/>
                </a:solidFill>
                <a:ea typeface="+mn-ea"/>
                <a:cs typeface="+mn-cs"/>
              </a:rPr>
              <a:t>:</a:t>
            </a:r>
            <a:r>
              <a:rPr lang="es-MX" sz="4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/>
            </a:r>
            <a:br>
              <a:rPr lang="es-MX" sz="4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</a:br>
            <a:r>
              <a:rPr lang="es-MX" sz="3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itchFamily="34" charset="0"/>
                <a:ea typeface="+mn-ea"/>
                <a:cs typeface="Arial" pitchFamily="34" charset="0"/>
              </a:rPr>
              <a:t>Que el maestro identifique y utilice de manera eficiente los elementos necesarios para la acción tutorial. </a:t>
            </a:r>
            <a:endParaRPr lang="es-MX" sz="3200" dirty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620688"/>
            <a:ext cx="7543800" cy="1447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4400" dirty="0" smtClean="0">
                <a:solidFill>
                  <a:srgbClr val="920000"/>
                </a:solidFill>
                <a:latin typeface="Century Gothic tit"/>
                <a:ea typeface="+mj-ea"/>
                <a:cs typeface="+mj-cs"/>
              </a:rPr>
              <a:t>Taller de inducción a la actividad tutorial CUSur</a:t>
            </a:r>
            <a:endParaRPr lang="es-MX" dirty="0">
              <a:solidFill>
                <a:srgbClr val="92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781800" cy="1008112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Antecedentes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484784"/>
            <a:ext cx="7772400" cy="46085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1800" b="1" dirty="0" smtClean="0">
                <a:latin typeface="Century Gothic" pitchFamily="34" charset="0"/>
                <a:cs typeface="Arial" pitchFamily="34" charset="0"/>
              </a:rPr>
              <a:t>CONTEXTO NACIONAL</a:t>
            </a:r>
          </a:p>
          <a:p>
            <a:pPr marL="0" indent="0" algn="ctr">
              <a:buNone/>
            </a:pPr>
            <a:endParaRPr lang="es-MX" sz="1800" b="1" dirty="0" smtClean="0">
              <a:latin typeface="Century Gothic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En el año 2000, la ANUIES establece lineamientos para la actividad tutorial en las IES. Publica el libro “Programas Institucionales de Tutoría. Una propuesta de la ANUIES para su organización y funcionamiento en las Instituciones de Educación Superior”.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Propone a la tutoría como alternativa para disminuir los índices de deserción y reprobación, así como para mejorar la eficiencia terminal. </a:t>
            </a:r>
          </a:p>
          <a:p>
            <a:pPr algn="just">
              <a:lnSpc>
                <a:spcPct val="150000"/>
              </a:lnSpc>
              <a:buFont typeface="Wingdings 2" pitchFamily="18" charset="2"/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Define concepto, objetivos y tipos de tutoría, así como el propio sistema institucional de ésta. Define al tutor y su perfil.  Diferencía la tutoría de la asesoría.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404664"/>
            <a:ext cx="8003232" cy="5832648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Clr>
                <a:srgbClr val="AD0101"/>
              </a:buClr>
              <a:buNone/>
            </a:pPr>
            <a:endParaRPr lang="es-MX" sz="1800" b="1" dirty="0">
              <a:solidFill>
                <a:srgbClr val="30303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ES" sz="2900" b="1" dirty="0" smtClean="0">
                <a:latin typeface="Century Gothic  cuerpo"/>
                <a:cs typeface="Arial" pitchFamily="34" charset="0"/>
              </a:rPr>
              <a:t>CONTEXTO INSTITUCIONAL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s-MX" sz="2900" b="1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900" dirty="0" smtClean="0">
                <a:latin typeface="Century Gothic  cuerpo"/>
                <a:cs typeface="Arial" pitchFamily="34" charset="0"/>
              </a:rPr>
              <a:t>La actividad tutorial en la UdeG cobra impulso a partir de la reforma universitaria de 1992 con la creación de la Red, la departamentalización, el sistema de créditos y la flexibilidad curricular.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9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900" dirty="0" smtClean="0">
                <a:latin typeface="Century Gothic  cuerpo"/>
                <a:cs typeface="Arial" pitchFamily="34" charset="0"/>
              </a:rPr>
              <a:t>La UdeG cuenta con un modelo de tutoría centrado en el estudiante, que busca la formación integral y el acompañamiento permanente de éste en su trayectoria escolar.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9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900" dirty="0" smtClean="0">
                <a:latin typeface="Century Gothic  cuerpo"/>
                <a:cs typeface="Arial" pitchFamily="34" charset="0"/>
              </a:rPr>
              <a:t>ANUIES avala el Diplomado en Tutoría Académica.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2900" dirty="0" smtClean="0">
              <a:latin typeface="Century Gothic  cuerpo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900" dirty="0" smtClean="0">
                <a:latin typeface="Century Gothic  cuerpo"/>
                <a:cs typeface="Arial" pitchFamily="34" charset="0"/>
              </a:rPr>
              <a:t>La UdeG cuenta con un Programa Institucional de Tutoría (PIT) y un Consejo Técnico de Tutoría (CTT) integrado por representantes de la Red.</a:t>
            </a:r>
          </a:p>
          <a:p>
            <a:pPr>
              <a:lnSpc>
                <a:spcPct val="150000"/>
              </a:lnSpc>
            </a:pPr>
            <a:endParaRPr lang="es-MX" sz="2900" dirty="0">
              <a:latin typeface="Century Gothic  cuerpo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72400" cy="1116736"/>
          </a:xfrm>
        </p:spPr>
        <p:txBody>
          <a:bodyPr>
            <a:no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Normatividad y Políticas </a:t>
            </a:r>
            <a:r>
              <a:rPr lang="es-MX" sz="4400" dirty="0">
                <a:solidFill>
                  <a:srgbClr val="920000"/>
                </a:solidFill>
                <a:latin typeface="Century Gothic tit"/>
              </a:rPr>
              <a:t>I</a:t>
            </a:r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nstitucionales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916832"/>
            <a:ext cx="7772400" cy="41764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En la actualidad la actividad tutorial en la Universidad de Guadalajara está considerada en :</a:t>
            </a:r>
          </a:p>
          <a:p>
            <a:pPr algn="ctr">
              <a:lnSpc>
                <a:spcPct val="150000"/>
              </a:lnSpc>
              <a:buNone/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Estatuto General</a:t>
            </a:r>
          </a:p>
          <a:p>
            <a:pPr algn="just">
              <a:lnSpc>
                <a:spcPct val="150000"/>
              </a:lnSpc>
            </a:pPr>
            <a:r>
              <a:rPr lang="es-MX" sz="1800" b="1" dirty="0" smtClean="0">
                <a:latin typeface="Century Gothic  cuerpo"/>
                <a:cs typeface="Arial" pitchFamily="34" charset="0"/>
              </a:rPr>
              <a:t>Artículo 126, 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fracción IV, “Coordinación de Servicios Académicos: se encarga de administrar, en la competencia del Centro, los programas de desarrollo en materia de becas, intercambio académico, desarrollo bibliotecario, formación docente, así como los servicios de orientación profesional, tutorías y demás apoyos al proceso de enseñanza aprendizaje”.</a:t>
            </a:r>
            <a:endParaRPr lang="es-MX" sz="1800" dirty="0">
              <a:latin typeface="Century Gothic  cuerpo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Estatuto del Personal Académico</a:t>
            </a:r>
          </a:p>
          <a:p>
            <a:pPr algn="just"/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algn="just"/>
            <a:r>
              <a:rPr lang="es-MX" sz="1800" b="1" dirty="0" smtClean="0">
                <a:latin typeface="Century Gothic  cuerpo"/>
                <a:cs typeface="Arial" pitchFamily="34" charset="0"/>
              </a:rPr>
              <a:t>Artículo 37</a:t>
            </a:r>
            <a:r>
              <a:rPr lang="es-MX" sz="1800" dirty="0">
                <a:latin typeface="Century Gothic  cuerpo"/>
                <a:cs typeface="Arial" pitchFamily="34" charset="0"/>
              </a:rPr>
              <a:t>.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 son obligaciones de todos los miembros del personal académico de la Universidad de Guadalajara.</a:t>
            </a:r>
          </a:p>
          <a:p>
            <a:pPr marL="320040" lvl="1" indent="0" algn="just">
              <a:buNone/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 </a:t>
            </a:r>
            <a:r>
              <a:rPr lang="es-MX" sz="1800" b="1" dirty="0" smtClean="0">
                <a:latin typeface="Century Gothic  cuerpo"/>
                <a:cs typeface="Arial" pitchFamily="34" charset="0"/>
              </a:rPr>
              <a:t>fracción VI</a:t>
            </a:r>
            <a:r>
              <a:rPr lang="es-MX" sz="1800" dirty="0">
                <a:latin typeface="Century Gothic  cuerpo"/>
                <a:cs typeface="Arial" pitchFamily="34" charset="0"/>
              </a:rPr>
              <a:t>: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 “Desempeñarse como tutor académico de los alumnos para procurar su formación integral”.</a:t>
            </a:r>
          </a:p>
          <a:p>
            <a:pPr algn="just"/>
            <a:endParaRPr lang="es-ES" sz="1800" dirty="0" smtClean="0">
              <a:latin typeface="Century Gothic  cuerpo"/>
              <a:cs typeface="Arial" pitchFamily="34" charset="0"/>
            </a:endParaRPr>
          </a:p>
          <a:p>
            <a:pPr marL="0" indent="0" algn="just">
              <a:buNone/>
            </a:pPr>
            <a:endParaRPr lang="es-MX" sz="1800" dirty="0" smtClean="0">
              <a:latin typeface="Century Gothic  cuerpo"/>
              <a:cs typeface="Arial" pitchFamily="34" charset="0"/>
            </a:endParaRPr>
          </a:p>
          <a:p>
            <a:pPr algn="just"/>
            <a:r>
              <a:rPr lang="es-MX" sz="1800" b="1" dirty="0" smtClean="0">
                <a:latin typeface="Century Gothic  cuerpo"/>
                <a:cs typeface="Arial" pitchFamily="34" charset="0"/>
              </a:rPr>
              <a:t>Artículo 39, fracción III, 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“Son actividades obligatorias de apoyo a la docencia como parte de su carga horaria” […] “a) Dirección académica, en actividades tales como: tutoría, asesoría y dirección en el proceso de titulación”.</a:t>
            </a:r>
            <a:endParaRPr lang="es-MX" sz="1800" dirty="0">
              <a:latin typeface="Century Gothic  cuerpo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781800" cy="1152128"/>
          </a:xfrm>
        </p:spPr>
        <p:txBody>
          <a:bodyPr>
            <a:normAutofit/>
          </a:bodyPr>
          <a:lstStyle/>
          <a:p>
            <a:pPr algn="ctr"/>
            <a:r>
              <a:rPr lang="es-MX" sz="4400" dirty="0" smtClean="0">
                <a:solidFill>
                  <a:srgbClr val="920000"/>
                </a:solidFill>
                <a:latin typeface="Century Gothic tit"/>
              </a:rPr>
              <a:t>Definiciones  Básicas</a:t>
            </a:r>
            <a:endParaRPr lang="es-MX" sz="4400" dirty="0">
              <a:solidFill>
                <a:srgbClr val="920000"/>
              </a:solidFill>
              <a:latin typeface="Century Gothic ti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700808"/>
            <a:ext cx="7772400" cy="40324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MX" sz="1800" dirty="0" smtClean="0">
                <a:latin typeface="Century Gothic  cuerpo"/>
                <a:cs typeface="Arial" pitchFamily="34" charset="0"/>
              </a:rPr>
              <a:t>“</a:t>
            </a:r>
            <a:r>
              <a:rPr lang="es-MX" sz="1800" b="1" dirty="0" smtClean="0">
                <a:latin typeface="Century Gothic  cuerpo"/>
                <a:cs typeface="Arial" pitchFamily="34" charset="0"/>
              </a:rPr>
              <a:t>La Tutoría 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académica es el proceso de acompañamiento, personal y académico, permanente del estudiante, centrado en el logro de una formación integral que se oriente a identificar de manera conjunta con el alumno, los factores y situaciones que dificultan o enriquecen el aprendizaje, desarrollando estrategias de apoyo para evitar el rezago y la deserción, para elevar la eficiencia terminal y favorecer el desarrollo de las competencias en los estudiantes”.</a:t>
            </a:r>
            <a:endParaRPr lang="es-MX" sz="1800" dirty="0">
              <a:latin typeface="Century Gothic  cuerpo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9"/>
            <a:ext cx="3552800" cy="18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908720"/>
            <a:ext cx="7772400" cy="50405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 smtClean="0">
                <a:latin typeface="Century Gothic  cuerpo"/>
                <a:cs typeface="Arial" pitchFamily="34" charset="0"/>
              </a:rPr>
              <a:t>El Tutor 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es un académico que tiene la posibilidad de intervenir en el diagnóstico, operación, seguimiento y evaluación del Programa Institucional de Tutoría. Cuenta con elementos para el desarrollo de la práctica tutorial y canaliza al alumno con el experto correspondiente cuando las diversas problemáticas rebasan su capacidad o formación.</a:t>
            </a:r>
            <a:endParaRPr lang="es-MX" sz="1800" dirty="0">
              <a:latin typeface="Century Gothic  cuerpo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548680"/>
            <a:ext cx="7772400" cy="54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1800" b="1" dirty="0" smtClean="0">
                <a:latin typeface="Century Gothic  cuerpo"/>
                <a:cs typeface="Arial" pitchFamily="34" charset="0"/>
              </a:rPr>
              <a:t>El tutorado </a:t>
            </a:r>
            <a:r>
              <a:rPr lang="es-MX" sz="1800" dirty="0" smtClean="0">
                <a:latin typeface="Century Gothic  cuerpo"/>
                <a:cs typeface="Arial" pitchFamily="34" charset="0"/>
              </a:rPr>
              <a:t>es aquel alumno integrante de una comunidad educativa que participa en los procesos de seguimiento y evaluación del programa de tutoría de acuerdo a los mecanismos institucionales establecidos; desarrollando actividades especiales bajo la supervisión de un tutor, relacionadas con su avance académico; y tomando conciencia, en todo momento, de la responsabilidad que también él tiene en su proceso formativo.</a:t>
            </a:r>
            <a:endParaRPr lang="es-MX" sz="1800" dirty="0">
              <a:latin typeface="Century Gothic  cuerpo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Personalizado 2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780</TotalTime>
  <Words>1012</Words>
  <Application>Microsoft Macintosh PowerPoint</Application>
  <PresentationFormat>Presentación en pantalla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NewsPrint</vt:lpstr>
      <vt:lpstr>UNIVERSIDAD DE GUADALAJARA   PROGRAMA INSTITUCIONAL DE TUTORÍA CENTRO UNIVERSITARIO DEL SUR</vt:lpstr>
      <vt:lpstr>Objetivo: Que el maestro identifique y utilice de manera eficiente los elementos necesarios para la acción tutorial. </vt:lpstr>
      <vt:lpstr>Antecedentes</vt:lpstr>
      <vt:lpstr>Presentación de PowerPoint</vt:lpstr>
      <vt:lpstr>Normatividad y Políticas Institucionales</vt:lpstr>
      <vt:lpstr>Presentación de PowerPoint</vt:lpstr>
      <vt:lpstr>Definiciones  Básicas</vt:lpstr>
      <vt:lpstr>Presentación de PowerPoint</vt:lpstr>
      <vt:lpstr>Presentación de PowerPoint</vt:lpstr>
      <vt:lpstr>Misión</vt:lpstr>
      <vt:lpstr>Visión</vt:lpstr>
      <vt:lpstr>Objetivo General</vt:lpstr>
      <vt:lpstr>Objetivos Particulares</vt:lpstr>
      <vt:lpstr>Temática de la Tutoría</vt:lpstr>
      <vt:lpstr>De Trayectoria </vt:lpstr>
      <vt:lpstr>Presentación de PowerPoint</vt:lpstr>
      <vt:lpstr>Como evidenciar la Actividad tutorial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INSTITUCIONAL DE TUTORÍA 2010  CENTRO UNIVERSITARIO DEL SUR</dc:title>
  <dc:creator>alfredolg</dc:creator>
  <cp:lastModifiedBy>Centro Universitario del Sur</cp:lastModifiedBy>
  <cp:revision>89</cp:revision>
  <cp:lastPrinted>2013-02-20T16:36:53Z</cp:lastPrinted>
  <dcterms:created xsi:type="dcterms:W3CDTF">2010-07-20T23:29:25Z</dcterms:created>
  <dcterms:modified xsi:type="dcterms:W3CDTF">2013-07-18T20:06:05Z</dcterms:modified>
</cp:coreProperties>
</file>